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88" r:id="rId9"/>
    <p:sldId id="263" r:id="rId10"/>
    <p:sldId id="289" r:id="rId11"/>
    <p:sldId id="264" r:id="rId12"/>
    <p:sldId id="265" r:id="rId13"/>
    <p:sldId id="266" r:id="rId14"/>
    <p:sldId id="267" r:id="rId15"/>
    <p:sldId id="290" r:id="rId16"/>
    <p:sldId id="268" r:id="rId17"/>
    <p:sldId id="269" r:id="rId18"/>
    <p:sldId id="270" r:id="rId19"/>
    <p:sldId id="291" r:id="rId20"/>
    <p:sldId id="271" r:id="rId21"/>
    <p:sldId id="272" r:id="rId22"/>
    <p:sldId id="273" r:id="rId23"/>
    <p:sldId id="292" r:id="rId24"/>
    <p:sldId id="274" r:id="rId25"/>
    <p:sldId id="293" r:id="rId26"/>
    <p:sldId id="275" r:id="rId27"/>
    <p:sldId id="29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96" r:id="rId38"/>
    <p:sldId id="285" r:id="rId39"/>
    <p:sldId id="297" r:id="rId40"/>
    <p:sldId id="298" r:id="rId41"/>
    <p:sldId id="300" r:id="rId42"/>
    <p:sldId id="302" r:id="rId43"/>
    <p:sldId id="303" r:id="rId44"/>
    <p:sldId id="304" r:id="rId45"/>
    <p:sldId id="306" r:id="rId46"/>
    <p:sldId id="305" r:id="rId47"/>
    <p:sldId id="307" r:id="rId48"/>
    <p:sldId id="308" r:id="rId49"/>
    <p:sldId id="309" r:id="rId50"/>
    <p:sldId id="310" r:id="rId51"/>
    <p:sldId id="311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1" r:id="rId60"/>
    <p:sldId id="322" r:id="rId61"/>
    <p:sldId id="324" r:id="rId62"/>
    <p:sldId id="323" r:id="rId6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DDA946-5BF2-4A68-AB53-474FEC0E6780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E7DEC-7290-4B30-9A51-1209AAFE559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8195696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E7DEC-7290-4B30-9A51-1209AAFE559B}" type="slidenum">
              <a:rPr lang="en-IN" smtClean="0"/>
              <a:pPr/>
              <a:t>29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91789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5278685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955716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90281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2818075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858212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09835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363666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347176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98306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1258637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420785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FF4BD-997E-43BD-9162-2931710798EE}" type="datetimeFigureOut">
              <a:rPr lang="en-IN" smtClean="0"/>
              <a:pPr/>
              <a:t>01-03-2019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C3DF60-C0DC-4BD7-B813-11CCAF5DB2EB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="" xmlns:p14="http://schemas.microsoft.com/office/powerpoint/2010/main" val="3552951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ELEMENTARY STATISTICAL METHODS</a:t>
            </a:r>
            <a:endParaRPr lang="en-IN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Reshma</a:t>
            </a:r>
            <a:r>
              <a:rPr lang="en-US" dirty="0" smtClean="0"/>
              <a:t> </a:t>
            </a:r>
            <a:r>
              <a:rPr lang="en-US" dirty="0" err="1" smtClean="0"/>
              <a:t>Reghu</a:t>
            </a:r>
            <a:endParaRPr lang="en-US" dirty="0" smtClean="0"/>
          </a:p>
          <a:p>
            <a:r>
              <a:rPr lang="en-US" dirty="0" smtClean="0"/>
              <a:t>Lecturer</a:t>
            </a:r>
          </a:p>
          <a:p>
            <a:r>
              <a:rPr lang="en-US" dirty="0" err="1" smtClean="0"/>
              <a:t>Dept</a:t>
            </a:r>
            <a:r>
              <a:rPr lang="en-US" dirty="0" smtClean="0"/>
              <a:t> of Community Medicine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400612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280920" cy="5904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8801926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CHARTS AND DIAGRAMS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Charts and diagrams are useful methods of </a:t>
            </a:r>
            <a:r>
              <a:rPr lang="en-IN" dirty="0" smtClean="0"/>
              <a:t>presenting simple </a:t>
            </a:r>
            <a:r>
              <a:rPr lang="en-IN" dirty="0"/>
              <a:t>statistical data. They have a powerful impact on </a:t>
            </a:r>
            <a:r>
              <a:rPr lang="en-IN" dirty="0" smtClean="0"/>
              <a:t>the imagination </a:t>
            </a:r>
            <a:r>
              <a:rPr lang="en-IN" dirty="0"/>
              <a:t>of people. Therefore, they are a popular </a:t>
            </a:r>
            <a:r>
              <a:rPr lang="en-IN" dirty="0" smtClean="0"/>
              <a:t>media of </a:t>
            </a:r>
            <a:r>
              <a:rPr lang="en-IN" dirty="0"/>
              <a:t>expressing statistical data, especially in newspapers </a:t>
            </a:r>
            <a:r>
              <a:rPr lang="en-IN" dirty="0" smtClean="0"/>
              <a:t>and magazines</a:t>
            </a:r>
            <a:r>
              <a:rPr lang="en-IN" dirty="0"/>
              <a:t>. The impact of the picture depends on the way </a:t>
            </a:r>
            <a:r>
              <a:rPr lang="en-IN" dirty="0" smtClean="0"/>
              <a:t>it is </a:t>
            </a:r>
            <a:r>
              <a:rPr lang="en-IN" dirty="0"/>
              <a:t>drawn.</a:t>
            </a:r>
          </a:p>
        </p:txBody>
      </p:sp>
    </p:spTree>
    <p:extLst>
      <p:ext uri="{BB962C8B-B14F-4D97-AF65-F5344CB8AC3E}">
        <p14:creationId xmlns="" xmlns:p14="http://schemas.microsoft.com/office/powerpoint/2010/main" val="1604385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 remarks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IN" dirty="0" smtClean="0"/>
              <a:t> </a:t>
            </a:r>
            <a:r>
              <a:rPr lang="en-IN" dirty="0"/>
              <a:t>Diagrams are better retained in </a:t>
            </a:r>
            <a:r>
              <a:rPr lang="en-IN" dirty="0" smtClean="0"/>
              <a:t>the memory </a:t>
            </a:r>
            <a:r>
              <a:rPr lang="en-IN" dirty="0"/>
              <a:t>than statistical tables.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data that is to </a:t>
            </a:r>
            <a:r>
              <a:rPr lang="en-IN" dirty="0" smtClean="0"/>
              <a:t>be presented </a:t>
            </a:r>
            <a:r>
              <a:rPr lang="en-IN" dirty="0"/>
              <a:t>by diagrams ought to be simple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Then there is </a:t>
            </a:r>
            <a:r>
              <a:rPr lang="en-IN" dirty="0" smtClean="0"/>
              <a:t>no risk </a:t>
            </a:r>
            <a:r>
              <a:rPr lang="en-IN" dirty="0"/>
              <a:t>that the reader will misunderstand. However, </a:t>
            </a:r>
            <a:r>
              <a:rPr lang="en-IN" dirty="0" smtClean="0"/>
              <a:t>simplicity may </a:t>
            </a:r>
            <a:r>
              <a:rPr lang="en-IN" dirty="0"/>
              <a:t>be obtained only at the expense of details </a:t>
            </a:r>
            <a:r>
              <a:rPr lang="en-IN" dirty="0" smtClean="0"/>
              <a:t>and accuracy</a:t>
            </a:r>
            <a:r>
              <a:rPr lang="en-IN" dirty="0"/>
              <a:t>. That is, lot of details of the original data may </a:t>
            </a:r>
            <a:r>
              <a:rPr lang="en-IN" dirty="0" smtClean="0"/>
              <a:t>be lost </a:t>
            </a:r>
            <a:r>
              <a:rPr lang="en-IN" dirty="0"/>
              <a:t>in the charts and diagrams. If we want the real study, </a:t>
            </a:r>
            <a:r>
              <a:rPr lang="en-IN" dirty="0" smtClean="0"/>
              <a:t>we have </a:t>
            </a:r>
            <a:r>
              <a:rPr lang="en-IN" dirty="0"/>
              <a:t>to go back to the original data.</a:t>
            </a:r>
          </a:p>
        </p:txBody>
      </p:sp>
    </p:spTree>
    <p:extLst>
      <p:ext uri="{BB962C8B-B14F-4D97-AF65-F5344CB8AC3E}">
        <p14:creationId xmlns="" xmlns:p14="http://schemas.microsoft.com/office/powerpoint/2010/main" val="2050928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Bar charts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00600"/>
          </a:xfrm>
        </p:spPr>
        <p:txBody>
          <a:bodyPr>
            <a:normAutofit/>
          </a:bodyPr>
          <a:lstStyle/>
          <a:p>
            <a:r>
              <a:rPr lang="en-IN" dirty="0" smtClean="0"/>
              <a:t>They are diagrams of Qualitative Data</a:t>
            </a:r>
          </a:p>
          <a:p>
            <a:r>
              <a:rPr lang="en-IN" dirty="0" smtClean="0"/>
              <a:t>Usually </a:t>
            </a:r>
            <a:r>
              <a:rPr lang="en-IN" dirty="0" err="1" smtClean="0"/>
              <a:t>prefered</a:t>
            </a:r>
            <a:r>
              <a:rPr lang="en-IN" dirty="0" smtClean="0"/>
              <a:t> for scientific presentation</a:t>
            </a:r>
          </a:p>
          <a:p>
            <a:r>
              <a:rPr lang="en-IN" dirty="0" smtClean="0"/>
              <a:t>Bar </a:t>
            </a:r>
            <a:r>
              <a:rPr lang="en-IN" dirty="0"/>
              <a:t>charts are merely a way of presenting a set </a:t>
            </a:r>
            <a:r>
              <a:rPr lang="en-IN" dirty="0" smtClean="0"/>
              <a:t>of numbers </a:t>
            </a:r>
            <a:r>
              <a:rPr lang="en-IN" dirty="0"/>
              <a:t>by the length of a </a:t>
            </a:r>
            <a:r>
              <a:rPr lang="en-IN" dirty="0" smtClean="0"/>
              <a:t>bar, the </a:t>
            </a:r>
            <a:r>
              <a:rPr lang="en-IN" dirty="0"/>
              <a:t>length of the bar </a:t>
            </a:r>
            <a:r>
              <a:rPr lang="en-IN" dirty="0" smtClean="0"/>
              <a:t>is proportional </a:t>
            </a:r>
            <a:r>
              <a:rPr lang="en-IN" dirty="0"/>
              <a:t>to the magnitude to be represented. </a:t>
            </a:r>
            <a:endParaRPr lang="en-IN" dirty="0" smtClean="0"/>
          </a:p>
          <a:p>
            <a:r>
              <a:rPr lang="en-IN" dirty="0" smtClean="0"/>
              <a:t>Bar charts are </a:t>
            </a:r>
            <a:r>
              <a:rPr lang="en-IN" dirty="0"/>
              <a:t>a popular media of presenting statistical data </a:t>
            </a:r>
            <a:r>
              <a:rPr lang="en-IN" dirty="0" smtClean="0"/>
              <a:t>because they </a:t>
            </a:r>
            <a:r>
              <a:rPr lang="en-IN" dirty="0"/>
              <a:t>are easy to prepare, and enable values to be </a:t>
            </a:r>
            <a:r>
              <a:rPr lang="en-IN" dirty="0" smtClean="0"/>
              <a:t>compared visually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0220613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SIMPLE BAR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Bars may be vertical or </a:t>
            </a:r>
            <a:r>
              <a:rPr lang="en-IN" dirty="0" smtClean="0"/>
              <a:t>horizontal.</a:t>
            </a:r>
          </a:p>
          <a:p>
            <a:r>
              <a:rPr lang="en-IN" dirty="0" smtClean="0"/>
              <a:t>The bars </a:t>
            </a:r>
            <a:r>
              <a:rPr lang="en-IN" dirty="0"/>
              <a:t>are usually separated by appropriate spaces with an </a:t>
            </a:r>
            <a:r>
              <a:rPr lang="en-IN" dirty="0" smtClean="0"/>
              <a:t>eye to </a:t>
            </a:r>
            <a:r>
              <a:rPr lang="en-IN" dirty="0"/>
              <a:t>neatness and clear presentation. </a:t>
            </a:r>
            <a:endParaRPr lang="en-IN" dirty="0" smtClean="0"/>
          </a:p>
          <a:p>
            <a:r>
              <a:rPr lang="en-IN" dirty="0" smtClean="0"/>
              <a:t>A </a:t>
            </a:r>
            <a:r>
              <a:rPr lang="en-IN" dirty="0"/>
              <a:t>suitable scale must </a:t>
            </a:r>
            <a:r>
              <a:rPr lang="en-IN" dirty="0" smtClean="0"/>
              <a:t>be chosen </a:t>
            </a:r>
            <a:r>
              <a:rPr lang="en-IN" dirty="0"/>
              <a:t>to present the length of the bars.</a:t>
            </a:r>
          </a:p>
        </p:txBody>
      </p:sp>
    </p:spTree>
    <p:extLst>
      <p:ext uri="{BB962C8B-B14F-4D97-AF65-F5344CB8AC3E}">
        <p14:creationId xmlns="" xmlns:p14="http://schemas.microsoft.com/office/powerpoint/2010/main" val="21877382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848871" cy="5328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9734701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 fontScale="90000"/>
          </a:bodyPr>
          <a:lstStyle/>
          <a:p>
            <a:r>
              <a:rPr lang="en-IN" dirty="0"/>
              <a:t>MULTIPLE BAR CHART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/>
          <a:lstStyle/>
          <a:p>
            <a:r>
              <a:rPr lang="en-IN" dirty="0"/>
              <a:t>Two or more bars can be grouped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72816"/>
            <a:ext cx="8280920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07858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dirty="0" smtClean="0"/>
              <a:t>COMPONENT BAR CHART</a:t>
            </a:r>
            <a:br>
              <a:rPr lang="en-IN" dirty="0" smtClean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08720"/>
            <a:ext cx="8964488" cy="5926147"/>
          </a:xfrm>
        </p:spPr>
        <p:txBody>
          <a:bodyPr/>
          <a:lstStyle/>
          <a:p>
            <a:r>
              <a:rPr lang="en-IN" dirty="0" smtClean="0"/>
              <a:t>The </a:t>
            </a:r>
            <a:r>
              <a:rPr lang="en-IN" dirty="0"/>
              <a:t>bars may be divided into two or more parts ... </a:t>
            </a:r>
            <a:r>
              <a:rPr lang="en-IN" dirty="0" smtClean="0"/>
              <a:t>Each part </a:t>
            </a:r>
            <a:r>
              <a:rPr lang="en-IN" dirty="0"/>
              <a:t>representing a certain item and proportional to </a:t>
            </a:r>
            <a:r>
              <a:rPr lang="en-IN" dirty="0" smtClean="0"/>
              <a:t>the magnitude </a:t>
            </a:r>
            <a:r>
              <a:rPr lang="en-IN" dirty="0"/>
              <a:t>of that particular </a:t>
            </a:r>
            <a:r>
              <a:rPr lang="en-IN" dirty="0" smtClean="0"/>
              <a:t>item.</a:t>
            </a:r>
            <a:endParaRPr lang="en-IN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92896"/>
            <a:ext cx="7416824" cy="4104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236058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HISTOGRAM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/>
          </a:bodyPr>
          <a:lstStyle/>
          <a:p>
            <a:r>
              <a:rPr lang="en-IN" dirty="0"/>
              <a:t>It </a:t>
            </a:r>
            <a:r>
              <a:rPr lang="en-IN" dirty="0" smtClean="0"/>
              <a:t>is </a:t>
            </a:r>
            <a:r>
              <a:rPr lang="en-IN" dirty="0"/>
              <a:t>a pictorial diagram of frequency distribution</a:t>
            </a:r>
            <a:r>
              <a:rPr lang="en-IN" dirty="0" smtClean="0"/>
              <a:t>.</a:t>
            </a:r>
          </a:p>
          <a:p>
            <a:r>
              <a:rPr lang="en-IN" dirty="0" smtClean="0"/>
              <a:t> It consists </a:t>
            </a:r>
            <a:r>
              <a:rPr lang="en-IN" dirty="0"/>
              <a:t>of a series of </a:t>
            </a:r>
            <a:r>
              <a:rPr lang="en-IN" dirty="0" smtClean="0"/>
              <a:t>blocks.</a:t>
            </a:r>
          </a:p>
          <a:p>
            <a:r>
              <a:rPr lang="en-IN" dirty="0" smtClean="0"/>
              <a:t> </a:t>
            </a:r>
            <a:r>
              <a:rPr lang="en-IN" dirty="0"/>
              <a:t>The class intervals </a:t>
            </a:r>
            <a:r>
              <a:rPr lang="en-IN" dirty="0" smtClean="0"/>
              <a:t>are given </a:t>
            </a:r>
            <a:r>
              <a:rPr lang="en-IN" dirty="0"/>
              <a:t>along the horizontal axis and the frequencies along </a:t>
            </a:r>
            <a:r>
              <a:rPr lang="en-IN" dirty="0" smtClean="0"/>
              <a:t>the vertical </a:t>
            </a:r>
            <a:r>
              <a:rPr lang="en-IN" dirty="0"/>
              <a:t>axis.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area of each block or rectangle </a:t>
            </a:r>
            <a:r>
              <a:rPr lang="en-IN" dirty="0" smtClean="0"/>
              <a:t>is proportional </a:t>
            </a:r>
            <a:r>
              <a:rPr lang="en-IN" dirty="0"/>
              <a:t>to the frequency</a:t>
            </a:r>
            <a:r>
              <a:rPr lang="en-IN" dirty="0" smtClean="0"/>
              <a:t>.</a:t>
            </a:r>
          </a:p>
          <a:p>
            <a:r>
              <a:rPr lang="en-US" dirty="0" err="1" smtClean="0"/>
              <a:t>Diagramatic</a:t>
            </a:r>
            <a:r>
              <a:rPr lang="en-US" dirty="0" smtClean="0"/>
              <a:t> representation of quantitative data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0849227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80920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22249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Data that </a:t>
            </a:r>
            <a:r>
              <a:rPr lang="en-IN" dirty="0" smtClean="0"/>
              <a:t>is obtained </a:t>
            </a:r>
            <a:r>
              <a:rPr lang="en-IN" dirty="0"/>
              <a:t>directly from an individual is called </a:t>
            </a:r>
            <a:r>
              <a:rPr lang="en-IN" i="1" dirty="0"/>
              <a:t>primary data.</a:t>
            </a:r>
          </a:p>
          <a:p>
            <a:r>
              <a:rPr lang="en-IN" dirty="0"/>
              <a:t>The census of 1991 is an example of collecting primary </a:t>
            </a:r>
            <a:r>
              <a:rPr lang="en-IN" dirty="0" smtClean="0"/>
              <a:t>data relating </a:t>
            </a:r>
            <a:r>
              <a:rPr lang="en-IN" dirty="0"/>
              <a:t>to the population</a:t>
            </a:r>
            <a:r>
              <a:rPr lang="en-IN" dirty="0" smtClean="0"/>
              <a:t>.</a:t>
            </a:r>
          </a:p>
          <a:p>
            <a:r>
              <a:rPr lang="en-IN" dirty="0"/>
              <a:t>Primary data gives the precise information wanted</a:t>
            </a:r>
          </a:p>
        </p:txBody>
      </p:sp>
    </p:spTree>
    <p:extLst>
      <p:ext uri="{BB962C8B-B14F-4D97-AF65-F5344CB8AC3E}">
        <p14:creationId xmlns="" xmlns:p14="http://schemas.microsoft.com/office/powerpoint/2010/main" val="93746498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en-IN" dirty="0"/>
              <a:t>FREQUENCY POLYGON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764704"/>
            <a:ext cx="8712968" cy="5904656"/>
          </a:xfrm>
        </p:spPr>
        <p:txBody>
          <a:bodyPr/>
          <a:lstStyle/>
          <a:p>
            <a:r>
              <a:rPr lang="en-IN" dirty="0"/>
              <a:t>A frequency distribution may also be </a:t>
            </a:r>
            <a:r>
              <a:rPr lang="en-IN" dirty="0" smtClean="0"/>
              <a:t>represented diagrammatically </a:t>
            </a:r>
            <a:r>
              <a:rPr lang="en-IN" dirty="0"/>
              <a:t>by the frequency polygon.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is obtained </a:t>
            </a:r>
            <a:r>
              <a:rPr lang="en-IN" dirty="0" smtClean="0"/>
              <a:t>by joining </a:t>
            </a:r>
            <a:r>
              <a:rPr lang="en-IN" dirty="0"/>
              <a:t>the mid-points of the histogram blocks.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371725"/>
            <a:ext cx="5436096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511936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b="1" dirty="0"/>
              <a:t>LINE DIAGRAM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12968" cy="5616624"/>
          </a:xfrm>
        </p:spPr>
        <p:txBody>
          <a:bodyPr/>
          <a:lstStyle/>
          <a:p>
            <a:r>
              <a:rPr lang="en-IN" dirty="0"/>
              <a:t>Line diagrams are used to show the trend of events </a:t>
            </a:r>
            <a:r>
              <a:rPr lang="en-IN" dirty="0" smtClean="0"/>
              <a:t>with the </a:t>
            </a:r>
            <a:r>
              <a:rPr lang="en-IN" dirty="0"/>
              <a:t>passage of time.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276872"/>
            <a:ext cx="6480720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6471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/>
          <a:lstStyle/>
          <a:p>
            <a:r>
              <a:rPr lang="en-US" dirty="0" smtClean="0"/>
              <a:t>PIE CHART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052736"/>
            <a:ext cx="8784976" cy="5616624"/>
          </a:xfrm>
        </p:spPr>
        <p:txBody>
          <a:bodyPr>
            <a:normAutofit/>
          </a:bodyPr>
          <a:lstStyle/>
          <a:p>
            <a:r>
              <a:rPr lang="en-IN" dirty="0"/>
              <a:t>Instead of comparing the length of a bar, the areas </a:t>
            </a:r>
            <a:r>
              <a:rPr lang="en-IN" dirty="0" smtClean="0"/>
              <a:t>of segments </a:t>
            </a:r>
            <a:r>
              <a:rPr lang="en-IN" dirty="0"/>
              <a:t>of a circle are compared.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area of </a:t>
            </a:r>
            <a:r>
              <a:rPr lang="en-IN" dirty="0" smtClean="0"/>
              <a:t>each segment </a:t>
            </a:r>
            <a:r>
              <a:rPr lang="en-IN" dirty="0"/>
              <a:t>depends upon the angle. </a:t>
            </a:r>
            <a:endParaRPr lang="en-IN" dirty="0" smtClean="0"/>
          </a:p>
          <a:p>
            <a:r>
              <a:rPr lang="en-IN" dirty="0" smtClean="0"/>
              <a:t>Pie </a:t>
            </a:r>
            <a:r>
              <a:rPr lang="en-IN" dirty="0"/>
              <a:t>charts are </a:t>
            </a:r>
            <a:r>
              <a:rPr lang="en-IN" dirty="0" smtClean="0"/>
              <a:t>extremely popular </a:t>
            </a:r>
            <a:r>
              <a:rPr lang="en-IN" dirty="0"/>
              <a:t>with the laity, but not with statisticians who </a:t>
            </a:r>
            <a:r>
              <a:rPr lang="en-IN" dirty="0" smtClean="0"/>
              <a:t>consider them </a:t>
            </a:r>
            <a:r>
              <a:rPr lang="en-IN" dirty="0"/>
              <a:t>inferior to bar charts.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is often necessary to </a:t>
            </a:r>
            <a:r>
              <a:rPr lang="en-IN" dirty="0" smtClean="0"/>
              <a:t>indicate </a:t>
            </a:r>
            <a:r>
              <a:rPr lang="en-IN" dirty="0"/>
              <a:t>the percentages in the segments  </a:t>
            </a:r>
            <a:r>
              <a:rPr lang="en-IN" dirty="0" smtClean="0"/>
              <a:t>as </a:t>
            </a:r>
            <a:r>
              <a:rPr lang="en-IN" dirty="0"/>
              <a:t>it may not </a:t>
            </a:r>
            <a:r>
              <a:rPr lang="en-IN" dirty="0" smtClean="0"/>
              <a:t>be sometimes </a:t>
            </a:r>
            <a:r>
              <a:rPr lang="en-IN" dirty="0"/>
              <a:t>very easy, virtually, to compare the areas </a:t>
            </a:r>
            <a:r>
              <a:rPr lang="en-IN" dirty="0" smtClean="0"/>
              <a:t>of segments</a:t>
            </a:r>
            <a:r>
              <a:rPr lang="en-IN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659973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08720"/>
            <a:ext cx="6912768" cy="4824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34160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PICTOGRAMS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340768"/>
            <a:ext cx="8784976" cy="5256584"/>
          </a:xfrm>
        </p:spPr>
        <p:txBody>
          <a:bodyPr>
            <a:normAutofit lnSpcReduction="10000"/>
          </a:bodyPr>
          <a:lstStyle/>
          <a:p>
            <a:r>
              <a:rPr lang="en-IN" dirty="0"/>
              <a:t>Pictograms are a popular method of presenting data </a:t>
            </a:r>
            <a:r>
              <a:rPr lang="en-IN" dirty="0" smtClean="0"/>
              <a:t>to the </a:t>
            </a:r>
            <a:r>
              <a:rPr lang="en-IN" dirty="0"/>
              <a:t>"man in the street" and to those who cannot </a:t>
            </a:r>
            <a:r>
              <a:rPr lang="en-IN" dirty="0" smtClean="0"/>
              <a:t>understand orthodox </a:t>
            </a:r>
            <a:r>
              <a:rPr lang="en-IN" dirty="0"/>
              <a:t>charts. </a:t>
            </a:r>
            <a:endParaRPr lang="en-IN" dirty="0" smtClean="0"/>
          </a:p>
          <a:p>
            <a:r>
              <a:rPr lang="en-IN" dirty="0" smtClean="0"/>
              <a:t>Small </a:t>
            </a:r>
            <a:r>
              <a:rPr lang="en-IN" dirty="0"/>
              <a:t>pictures or symbols are used </a:t>
            </a:r>
            <a:r>
              <a:rPr lang="en-IN" dirty="0" smtClean="0"/>
              <a:t>to present </a:t>
            </a:r>
            <a:r>
              <a:rPr lang="en-IN" dirty="0"/>
              <a:t>the data. For example, a picture of doctor </a:t>
            </a:r>
            <a:r>
              <a:rPr lang="en-IN" dirty="0" smtClean="0"/>
              <a:t>to represent </a:t>
            </a:r>
            <a:r>
              <a:rPr lang="en-IN" dirty="0"/>
              <a:t>the population per </a:t>
            </a:r>
            <a:r>
              <a:rPr lang="en-IN" dirty="0" smtClean="0"/>
              <a:t>physician.</a:t>
            </a:r>
          </a:p>
          <a:p>
            <a:r>
              <a:rPr lang="en-IN" dirty="0" smtClean="0"/>
              <a:t> </a:t>
            </a:r>
            <a:r>
              <a:rPr lang="en-IN" dirty="0"/>
              <a:t>Fractions </a:t>
            </a:r>
            <a:r>
              <a:rPr lang="en-IN" dirty="0" smtClean="0"/>
              <a:t>of the </a:t>
            </a:r>
            <a:r>
              <a:rPr lang="en-IN" dirty="0"/>
              <a:t>picture can be used to represent numbers smaller </a:t>
            </a:r>
            <a:r>
              <a:rPr lang="en-IN" dirty="0" smtClean="0"/>
              <a:t>than the </a:t>
            </a:r>
            <a:r>
              <a:rPr lang="en-IN" dirty="0"/>
              <a:t>value of a whole symbol. </a:t>
            </a:r>
            <a:endParaRPr lang="en-IN" dirty="0" smtClean="0"/>
          </a:p>
          <a:p>
            <a:r>
              <a:rPr lang="en-IN" dirty="0" smtClean="0"/>
              <a:t>In </a:t>
            </a:r>
            <a:r>
              <a:rPr lang="en-IN" dirty="0"/>
              <a:t>essence, pictograms are </a:t>
            </a:r>
            <a:r>
              <a:rPr lang="en-IN" dirty="0" smtClean="0"/>
              <a:t>a form </a:t>
            </a:r>
            <a:r>
              <a:rPr lang="en-IN" dirty="0"/>
              <a:t>of bar charts. ·</a:t>
            </a:r>
          </a:p>
        </p:txBody>
      </p:sp>
    </p:spTree>
    <p:extLst>
      <p:ext uri="{BB962C8B-B14F-4D97-AF65-F5344CB8AC3E}">
        <p14:creationId xmlns="" xmlns:p14="http://schemas.microsoft.com/office/powerpoint/2010/main" val="14521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92696"/>
            <a:ext cx="7776864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7949970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en-IN" b="1" dirty="0"/>
              <a:t>STATISTICAL MAPS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24744"/>
            <a:ext cx="8784976" cy="5544616"/>
          </a:xfrm>
        </p:spPr>
        <p:txBody>
          <a:bodyPr>
            <a:normAutofit/>
          </a:bodyPr>
          <a:lstStyle/>
          <a:p>
            <a:r>
              <a:rPr lang="en-IN" dirty="0"/>
              <a:t>When statistical data refer to geographic </a:t>
            </a:r>
            <a:r>
              <a:rPr lang="en-IN" dirty="0" smtClean="0"/>
              <a:t>or administrative </a:t>
            </a:r>
            <a:r>
              <a:rPr lang="en-IN" dirty="0"/>
              <a:t>areas, it is presented either as "Shaded </a:t>
            </a:r>
            <a:r>
              <a:rPr lang="en-IN" dirty="0" smtClean="0"/>
              <a:t>Maps“ or </a:t>
            </a:r>
            <a:r>
              <a:rPr lang="en-IN" dirty="0"/>
              <a:t>"Dot maps" according to suitability.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shaded maps </a:t>
            </a:r>
            <a:r>
              <a:rPr lang="en-IN" dirty="0" smtClean="0"/>
              <a:t>are used </a:t>
            </a:r>
            <a:r>
              <a:rPr lang="en-IN" dirty="0"/>
              <a:t>to present data of varying size. The areas are </a:t>
            </a:r>
            <a:r>
              <a:rPr lang="en-IN" dirty="0" smtClean="0"/>
              <a:t>shaded with </a:t>
            </a:r>
            <a:r>
              <a:rPr lang="en-IN" dirty="0"/>
              <a:t>different colours, or different intensities of the </a:t>
            </a:r>
            <a:r>
              <a:rPr lang="en-IN" dirty="0" smtClean="0"/>
              <a:t>same colour</a:t>
            </a:r>
            <a:r>
              <a:rPr lang="en-IN" dirty="0"/>
              <a:t>, which is indicated in the key</a:t>
            </a:r>
            <a:r>
              <a:rPr lang="en-IN" dirty="0" smtClean="0"/>
              <a:t>.</a:t>
            </a:r>
          </a:p>
          <a:p>
            <a:r>
              <a:rPr lang="en-IN" i="1" dirty="0" smtClean="0"/>
              <a:t>Scatter diagram </a:t>
            </a:r>
            <a:r>
              <a:rPr lang="en-IN" dirty="0" smtClean="0"/>
              <a:t>shows the relationship between two variables,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2579828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836712"/>
            <a:ext cx="338437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836712"/>
            <a:ext cx="5214204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5656" y="251937"/>
            <a:ext cx="664361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SPOTTED MAPS &amp; SCATTER DIAGRAMS</a:t>
            </a:r>
            <a:endParaRPr lang="en-IN" sz="3200" dirty="0"/>
          </a:p>
        </p:txBody>
      </p:sp>
    </p:spTree>
    <p:extLst>
      <p:ext uri="{BB962C8B-B14F-4D97-AF65-F5344CB8AC3E}">
        <p14:creationId xmlns="" xmlns:p14="http://schemas.microsoft.com/office/powerpoint/2010/main" val="215788610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STATISTICAL AVERAGES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word "average" implies a value </a:t>
            </a:r>
            <a:r>
              <a:rPr lang="en-IN" dirty="0" smtClean="0"/>
              <a:t>in </a:t>
            </a:r>
            <a:r>
              <a:rPr lang="en-IN" dirty="0"/>
              <a:t>the </a:t>
            </a:r>
            <a:r>
              <a:rPr lang="en-IN" dirty="0" smtClean="0"/>
              <a:t>distribution, around </a:t>
            </a:r>
            <a:r>
              <a:rPr lang="en-IN" dirty="0"/>
              <a:t>which the other values are distributed</a:t>
            </a:r>
            <a:r>
              <a:rPr lang="en-IN" dirty="0" smtClean="0"/>
              <a:t>.</a:t>
            </a:r>
          </a:p>
          <a:p>
            <a:r>
              <a:rPr lang="en-IN" dirty="0" smtClean="0"/>
              <a:t>Commonly </a:t>
            </a:r>
            <a:r>
              <a:rPr lang="en-IN" dirty="0"/>
              <a:t>used are : </a:t>
            </a:r>
            <a:r>
              <a:rPr lang="en-IN" dirty="0" smtClean="0"/>
              <a:t>-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(1) </a:t>
            </a:r>
            <a:r>
              <a:rPr lang="en-IN" dirty="0" smtClean="0"/>
              <a:t>The Arithmetic Mean</a:t>
            </a:r>
          </a:p>
          <a:p>
            <a:pPr marL="0" indent="0">
              <a:buNone/>
            </a:pPr>
            <a:r>
              <a:rPr lang="en-IN" dirty="0" smtClean="0"/>
              <a:t> </a:t>
            </a:r>
            <a:r>
              <a:rPr lang="en-IN" dirty="0"/>
              <a:t>(2) </a:t>
            </a:r>
            <a:r>
              <a:rPr lang="en-IN" dirty="0" smtClean="0"/>
              <a:t>Median </a:t>
            </a:r>
            <a:r>
              <a:rPr lang="en-IN" dirty="0"/>
              <a:t>and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3) The Mode</a:t>
            </a:r>
          </a:p>
        </p:txBody>
      </p:sp>
    </p:spTree>
    <p:extLst>
      <p:ext uri="{BB962C8B-B14F-4D97-AF65-F5344CB8AC3E}">
        <p14:creationId xmlns="" xmlns:p14="http://schemas.microsoft.com/office/powerpoint/2010/main" val="4688303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IN" dirty="0"/>
              <a:t>The arithmetic mean is widely used in </a:t>
            </a:r>
            <a:r>
              <a:rPr lang="en-IN" dirty="0" smtClean="0"/>
              <a:t>statistical calculation</a:t>
            </a:r>
            <a:r>
              <a:rPr lang="en-IN" dirty="0"/>
              <a:t>. It is sometimes simply called </a:t>
            </a:r>
            <a:r>
              <a:rPr lang="en-IN" i="1" dirty="0"/>
              <a:t>Mean</a:t>
            </a:r>
            <a:r>
              <a:rPr lang="en-IN" i="1" dirty="0" smtClean="0"/>
              <a:t>.</a:t>
            </a:r>
          </a:p>
          <a:p>
            <a:r>
              <a:rPr lang="en-IN" i="1" dirty="0" smtClean="0"/>
              <a:t> </a:t>
            </a:r>
            <a:r>
              <a:rPr lang="en-IN" dirty="0"/>
              <a:t>To </a:t>
            </a:r>
            <a:r>
              <a:rPr lang="en-IN" dirty="0" smtClean="0"/>
              <a:t>obtain the </a:t>
            </a:r>
            <a:r>
              <a:rPr lang="en-IN" dirty="0"/>
              <a:t>mean, the individual observations are first </a:t>
            </a:r>
            <a:r>
              <a:rPr lang="en-IN" dirty="0" smtClean="0"/>
              <a:t>added together</a:t>
            </a:r>
            <a:r>
              <a:rPr lang="en-IN" dirty="0"/>
              <a:t>, and then divided by the number of observations.</a:t>
            </a:r>
          </a:p>
          <a:p>
            <a:r>
              <a:rPr lang="en-IN" dirty="0"/>
              <a:t>The operation of adding together is called 'summation' </a:t>
            </a:r>
            <a:r>
              <a:rPr lang="en-IN" dirty="0" smtClean="0"/>
              <a:t>and is </a:t>
            </a:r>
            <a:r>
              <a:rPr lang="en-IN" dirty="0"/>
              <a:t>denoted by the sign </a:t>
            </a:r>
            <a:r>
              <a:rPr lang="en-IN" i="1" dirty="0" smtClean="0"/>
              <a:t>Σ </a:t>
            </a:r>
            <a:r>
              <a:rPr lang="en-IN" dirty="0"/>
              <a:t>or S.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individual observation </a:t>
            </a:r>
            <a:r>
              <a:rPr lang="en-IN" dirty="0" smtClean="0"/>
              <a:t>is denoted </a:t>
            </a:r>
            <a:r>
              <a:rPr lang="en-IN" dirty="0"/>
              <a:t>by the </a:t>
            </a:r>
            <a:r>
              <a:rPr lang="en-IN" dirty="0" smtClean="0"/>
              <a:t>sign ŋ  </a:t>
            </a:r>
            <a:r>
              <a:rPr lang="en-IN" dirty="0"/>
              <a:t>and the mean is denoted by the </a:t>
            </a:r>
            <a:r>
              <a:rPr lang="en-IN" dirty="0" smtClean="0"/>
              <a:t>sign </a:t>
            </a:r>
            <a:r>
              <a:rPr lang="en-IN" dirty="0" smtClean="0">
                <a:latin typeface="Vrinda"/>
                <a:cs typeface="Vrinda"/>
                <a:sym typeface="Wingdings 3"/>
              </a:rPr>
              <a:t>X</a:t>
            </a:r>
            <a:r>
              <a:rPr lang="en-IN" dirty="0" smtClean="0"/>
              <a:t> </a:t>
            </a:r>
            <a:r>
              <a:rPr lang="en-IN" dirty="0"/>
              <a:t>(called "X bar").</a:t>
            </a:r>
          </a:p>
        </p:txBody>
      </p:sp>
    </p:spTree>
    <p:extLst>
      <p:ext uri="{BB962C8B-B14F-4D97-AF65-F5344CB8AC3E}">
        <p14:creationId xmlns="" xmlns:p14="http://schemas.microsoft.com/office/powerpoint/2010/main" val="1744663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 smtClean="0"/>
              <a:t>Data that </a:t>
            </a:r>
            <a:r>
              <a:rPr lang="en-IN" dirty="0"/>
              <a:t>is obtained from outside source is called </a:t>
            </a:r>
            <a:r>
              <a:rPr lang="en-IN" i="1" dirty="0" smtClean="0"/>
              <a:t>secondary  data</a:t>
            </a:r>
            <a:r>
              <a:rPr lang="en-IN" i="1" dirty="0"/>
              <a:t>. </a:t>
            </a:r>
            <a:endParaRPr lang="en-IN" i="1" dirty="0" smtClean="0"/>
          </a:p>
          <a:p>
            <a:r>
              <a:rPr lang="en-IN" dirty="0" smtClean="0"/>
              <a:t>If </a:t>
            </a:r>
            <a:r>
              <a:rPr lang="en-IN" dirty="0"/>
              <a:t>we are studying the hospital records. and want to </a:t>
            </a:r>
            <a:r>
              <a:rPr lang="en-IN" dirty="0" smtClean="0"/>
              <a:t>use the </a:t>
            </a:r>
            <a:r>
              <a:rPr lang="en-IN" dirty="0"/>
              <a:t>census data, the census data becomes secondary data.</a:t>
            </a:r>
          </a:p>
        </p:txBody>
      </p:sp>
    </p:spTree>
    <p:extLst>
      <p:ext uri="{BB962C8B-B14F-4D97-AF65-F5344CB8AC3E}">
        <p14:creationId xmlns="" xmlns:p14="http://schemas.microsoft.com/office/powerpoint/2010/main" val="5181680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/>
          <a:lstStyle/>
          <a:p>
            <a:r>
              <a:rPr lang="en-IN" dirty="0"/>
              <a:t>The advantages of the </a:t>
            </a:r>
            <a:r>
              <a:rPr lang="en-IN" i="1" dirty="0"/>
              <a:t>mean </a:t>
            </a:r>
            <a:r>
              <a:rPr lang="en-IN" dirty="0"/>
              <a:t>are that it is easy to </a:t>
            </a:r>
            <a:r>
              <a:rPr lang="en-IN" dirty="0" smtClean="0"/>
              <a:t>calculate and </a:t>
            </a:r>
            <a:r>
              <a:rPr lang="en-IN" dirty="0"/>
              <a:t>understand.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disadvantages are that sometimes </a:t>
            </a:r>
            <a:r>
              <a:rPr lang="en-IN" dirty="0" smtClean="0"/>
              <a:t>it may </a:t>
            </a:r>
            <a:r>
              <a:rPr lang="en-IN" dirty="0"/>
              <a:t>be unduly influenced by abnormal values in </a:t>
            </a:r>
            <a:r>
              <a:rPr lang="en-IN" dirty="0" smtClean="0"/>
              <a:t>the distribution.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37881808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MEDIAN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The </a:t>
            </a:r>
            <a:r>
              <a:rPr lang="en-IN" i="1" dirty="0"/>
              <a:t>median </a:t>
            </a:r>
            <a:r>
              <a:rPr lang="en-IN" dirty="0"/>
              <a:t>is an average of a different kind, which </a:t>
            </a:r>
            <a:r>
              <a:rPr lang="en-IN" dirty="0" smtClean="0"/>
              <a:t>does not </a:t>
            </a:r>
            <a:r>
              <a:rPr lang="en-IN" dirty="0"/>
              <a:t>depend upon the total and number of items</a:t>
            </a:r>
            <a:r>
              <a:rPr lang="en-IN" dirty="0" smtClean="0"/>
              <a:t>.</a:t>
            </a:r>
          </a:p>
          <a:p>
            <a:r>
              <a:rPr lang="en-IN" dirty="0" smtClean="0"/>
              <a:t> </a:t>
            </a:r>
            <a:r>
              <a:rPr lang="en-IN" dirty="0"/>
              <a:t>To </a:t>
            </a:r>
            <a:r>
              <a:rPr lang="en-IN" dirty="0" smtClean="0"/>
              <a:t>obtain the </a:t>
            </a:r>
            <a:r>
              <a:rPr lang="en-IN" dirty="0"/>
              <a:t>median, the data is first arranged in an ascending </a:t>
            </a:r>
            <a:r>
              <a:rPr lang="en-IN" dirty="0" smtClean="0"/>
              <a:t>or descending </a:t>
            </a:r>
            <a:r>
              <a:rPr lang="en-IN" dirty="0"/>
              <a:t>order of magnitude, and then the value of </a:t>
            </a:r>
            <a:r>
              <a:rPr lang="en-IN" dirty="0" smtClean="0"/>
              <a:t>the middle </a:t>
            </a:r>
            <a:r>
              <a:rPr lang="en-IN" dirty="0"/>
              <a:t>observation is located, which is called the </a:t>
            </a:r>
            <a:r>
              <a:rPr lang="en-IN" i="1" dirty="0"/>
              <a:t>median.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7336153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MODE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712968" cy="5472608"/>
          </a:xfrm>
        </p:spPr>
        <p:txBody>
          <a:bodyPr>
            <a:normAutofit/>
          </a:bodyPr>
          <a:lstStyle/>
          <a:p>
            <a:r>
              <a:rPr lang="en-IN" dirty="0"/>
              <a:t>The </a:t>
            </a:r>
            <a:r>
              <a:rPr lang="en-IN" i="1" dirty="0"/>
              <a:t>mode </a:t>
            </a:r>
            <a:r>
              <a:rPr lang="en-IN" dirty="0"/>
              <a:t>is the commonly occurring value in </a:t>
            </a:r>
            <a:r>
              <a:rPr lang="en-IN" dirty="0" smtClean="0"/>
              <a:t>a distribution </a:t>
            </a:r>
            <a:r>
              <a:rPr lang="en-IN" dirty="0"/>
              <a:t>of data. It is the most frequent item or the </a:t>
            </a:r>
            <a:r>
              <a:rPr lang="en-IN" dirty="0" smtClean="0"/>
              <a:t>most "fashionable</a:t>
            </a:r>
            <a:r>
              <a:rPr lang="en-IN" dirty="0"/>
              <a:t>" value in a series of </a:t>
            </a:r>
            <a:r>
              <a:rPr lang="en-IN" dirty="0" smtClean="0"/>
              <a:t>observations.</a:t>
            </a:r>
          </a:p>
          <a:p>
            <a:r>
              <a:rPr lang="en-IN" dirty="0"/>
              <a:t>For </a:t>
            </a:r>
            <a:r>
              <a:rPr lang="en-IN" dirty="0" smtClean="0"/>
              <a:t>example, the </a:t>
            </a:r>
            <a:r>
              <a:rPr lang="en-IN" dirty="0"/>
              <a:t>diastolic blood pressure of 20 individuals was :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        85</a:t>
            </a:r>
            <a:r>
              <a:rPr lang="en-IN" dirty="0"/>
              <a:t>, 75,81, 79, 71,95, 75, 77, 75,90,</a:t>
            </a:r>
          </a:p>
          <a:p>
            <a:pPr marL="0" indent="0">
              <a:buNone/>
            </a:pPr>
            <a:r>
              <a:rPr lang="en-IN" dirty="0" smtClean="0"/>
              <a:t>        71</a:t>
            </a:r>
            <a:r>
              <a:rPr lang="en-IN" dirty="0"/>
              <a:t>, 75, 79,95, 75, 77,84, 75,81, 75</a:t>
            </a:r>
          </a:p>
          <a:p>
            <a:r>
              <a:rPr lang="en-IN" dirty="0"/>
              <a:t>The mode or the most frequently occurring value is 75.</a:t>
            </a:r>
          </a:p>
        </p:txBody>
      </p:sp>
    </p:spTree>
    <p:extLst>
      <p:ext uri="{BB962C8B-B14F-4D97-AF65-F5344CB8AC3E}">
        <p14:creationId xmlns="" xmlns:p14="http://schemas.microsoft.com/office/powerpoint/2010/main" val="247302580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2034"/>
          </a:xfrm>
        </p:spPr>
        <p:txBody>
          <a:bodyPr>
            <a:normAutofit fontScale="90000"/>
          </a:bodyPr>
          <a:lstStyle/>
          <a:p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r>
              <a:rPr lang="en-IN" dirty="0"/>
              <a:t>The advantages of mode are that it is easy to </a:t>
            </a:r>
            <a:r>
              <a:rPr lang="en-IN" dirty="0" smtClean="0"/>
              <a:t>understand, and </a:t>
            </a:r>
            <a:r>
              <a:rPr lang="en-IN" dirty="0"/>
              <a:t>is not affected by the extreme items. </a:t>
            </a:r>
            <a:endParaRPr lang="en-IN" dirty="0" smtClean="0"/>
          </a:p>
          <a:p>
            <a:r>
              <a:rPr lang="en-IN" dirty="0" smtClean="0"/>
              <a:t>The disadvantages are </a:t>
            </a:r>
            <a:r>
              <a:rPr lang="en-IN" dirty="0"/>
              <a:t>that the exact location is often uncertain and is often </a:t>
            </a:r>
            <a:r>
              <a:rPr lang="en-IN" dirty="0" smtClean="0"/>
              <a:t>not clearly </a:t>
            </a:r>
            <a:r>
              <a:rPr lang="en-IN" dirty="0"/>
              <a:t>defined. </a:t>
            </a:r>
            <a:endParaRPr lang="en-IN" dirty="0" smtClean="0"/>
          </a:p>
          <a:p>
            <a:r>
              <a:rPr lang="en-IN" dirty="0" smtClean="0"/>
              <a:t>Therefore</a:t>
            </a:r>
            <a:r>
              <a:rPr lang="en-IN" dirty="0"/>
              <a:t>, mode is not often used </a:t>
            </a:r>
            <a:r>
              <a:rPr lang="en-IN" dirty="0" smtClean="0"/>
              <a:t>in biological </a:t>
            </a:r>
            <a:r>
              <a:rPr lang="en-IN" dirty="0"/>
              <a:t>or medical statistics.</a:t>
            </a:r>
          </a:p>
        </p:txBody>
      </p:sp>
    </p:spTree>
    <p:extLst>
      <p:ext uri="{BB962C8B-B14F-4D97-AF65-F5344CB8AC3E}">
        <p14:creationId xmlns="" xmlns:p14="http://schemas.microsoft.com/office/powerpoint/2010/main" val="245012863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MEASURES OF DISPERSION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There are several measures of variation (or "</a:t>
            </a:r>
            <a:r>
              <a:rPr lang="en-IN" dirty="0" smtClean="0"/>
              <a:t>dispersion“ as </a:t>
            </a:r>
            <a:r>
              <a:rPr lang="en-IN" dirty="0"/>
              <a:t>it is technically called) of which the following are </a:t>
            </a:r>
            <a:r>
              <a:rPr lang="en-IN" dirty="0" smtClean="0"/>
              <a:t>widely known</a:t>
            </a:r>
            <a:r>
              <a:rPr lang="en-IN" dirty="0"/>
              <a:t>:</a:t>
            </a:r>
          </a:p>
          <a:p>
            <a:pPr marL="0" indent="0">
              <a:buNone/>
            </a:pPr>
            <a:r>
              <a:rPr lang="en-IN" dirty="0"/>
              <a:t>(a) The Range</a:t>
            </a:r>
          </a:p>
          <a:p>
            <a:pPr marL="0" indent="0">
              <a:buNone/>
            </a:pPr>
            <a:r>
              <a:rPr lang="en-IN" dirty="0"/>
              <a:t>(b) The Mean or Average Deviation</a:t>
            </a:r>
          </a:p>
          <a:p>
            <a:pPr marL="0" indent="0">
              <a:buNone/>
            </a:pPr>
            <a:r>
              <a:rPr lang="en-IN" dirty="0"/>
              <a:t>(c) The Standard Deviation</a:t>
            </a:r>
          </a:p>
        </p:txBody>
      </p:sp>
    </p:spTree>
    <p:extLst>
      <p:ext uri="{BB962C8B-B14F-4D97-AF65-F5344CB8AC3E}">
        <p14:creationId xmlns="" xmlns:p14="http://schemas.microsoft.com/office/powerpoint/2010/main" val="29025067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RANGE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The range is by far the simplest measure of dispersion. </a:t>
            </a:r>
            <a:r>
              <a:rPr lang="en-IN" dirty="0" smtClean="0"/>
              <a:t>It is </a:t>
            </a:r>
            <a:r>
              <a:rPr lang="en-IN" dirty="0"/>
              <a:t>defined as the difference between the highest and </a:t>
            </a:r>
            <a:r>
              <a:rPr lang="en-IN" dirty="0" smtClean="0"/>
              <a:t>lowest figures.</a:t>
            </a:r>
          </a:p>
          <a:p>
            <a:r>
              <a:rPr lang="en-IN" dirty="0"/>
              <a:t>I</a:t>
            </a:r>
            <a:r>
              <a:rPr lang="en-IN" dirty="0" smtClean="0"/>
              <a:t>t </a:t>
            </a:r>
            <a:r>
              <a:rPr lang="en-IN" dirty="0"/>
              <a:t>indicates only the extreme </a:t>
            </a:r>
            <a:r>
              <a:rPr lang="en-IN" dirty="0" smtClean="0"/>
              <a:t>values between </a:t>
            </a:r>
            <a:r>
              <a:rPr lang="en-IN" dirty="0"/>
              <a:t>the two values and nothing about the dispersion </a:t>
            </a:r>
            <a:r>
              <a:rPr lang="en-IN" dirty="0" smtClean="0"/>
              <a:t>of values </a:t>
            </a:r>
            <a:r>
              <a:rPr lang="en-IN" dirty="0"/>
              <a:t>between the two extreme values.</a:t>
            </a:r>
          </a:p>
        </p:txBody>
      </p:sp>
    </p:spTree>
    <p:extLst>
      <p:ext uri="{BB962C8B-B14F-4D97-AF65-F5344CB8AC3E}">
        <p14:creationId xmlns="" xmlns:p14="http://schemas.microsoft.com/office/powerpoint/2010/main" val="342874374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MEAN DEVIATION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IN" b="1" dirty="0"/>
          </a:p>
          <a:p>
            <a:r>
              <a:rPr lang="en-IN" dirty="0"/>
              <a:t>It is the average of the deviations from the </a:t>
            </a:r>
            <a:r>
              <a:rPr lang="en-IN" dirty="0" smtClean="0"/>
              <a:t>arithmetic mean.</a:t>
            </a:r>
          </a:p>
        </p:txBody>
      </p:sp>
      <p:pic>
        <p:nvPicPr>
          <p:cNvPr id="5122" name="Picture 2" descr="Image result for mean dev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3360954"/>
            <a:ext cx="4392488" cy="32978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7531799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mean dev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73174285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IN" b="1" dirty="0"/>
              <a:t>The Standard Deviation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328592"/>
          </a:xfrm>
        </p:spPr>
        <p:txBody>
          <a:bodyPr>
            <a:normAutofit/>
          </a:bodyPr>
          <a:lstStyle/>
          <a:p>
            <a:r>
              <a:rPr lang="en-IN" dirty="0"/>
              <a:t>The standard deviation is the most frequently </a:t>
            </a:r>
            <a:r>
              <a:rPr lang="en-IN" dirty="0" smtClean="0"/>
              <a:t>used measure </a:t>
            </a:r>
            <a:r>
              <a:rPr lang="en-IN" dirty="0"/>
              <a:t>of deviation. In simple terms, it is defined as "</a:t>
            </a:r>
            <a:r>
              <a:rPr lang="en-IN" dirty="0" smtClean="0"/>
              <a:t>Root Means </a:t>
            </a:r>
            <a:r>
              <a:rPr lang="en-IN" dirty="0"/>
              <a:t>Square Deviation</a:t>
            </a:r>
            <a:r>
              <a:rPr lang="en-IN" dirty="0" smtClean="0"/>
              <a:t>.“</a:t>
            </a:r>
          </a:p>
          <a:p>
            <a:r>
              <a:rPr lang="en-IN" dirty="0" smtClean="0"/>
              <a:t> </a:t>
            </a:r>
            <a:r>
              <a:rPr lang="en-IN" dirty="0"/>
              <a:t>It is denoted by the </a:t>
            </a:r>
            <a:r>
              <a:rPr lang="en-IN" dirty="0" smtClean="0"/>
              <a:t>Greek letter </a:t>
            </a:r>
            <a:r>
              <a:rPr lang="en-IN" dirty="0"/>
              <a:t>sigma </a:t>
            </a:r>
            <a:r>
              <a:rPr lang="en-IN" dirty="0" smtClean="0"/>
              <a:t>or </a:t>
            </a:r>
            <a:r>
              <a:rPr lang="en-IN" dirty="0"/>
              <a:t>by the initials S.D. </a:t>
            </a:r>
          </a:p>
        </p:txBody>
      </p:sp>
    </p:spTree>
    <p:extLst>
      <p:ext uri="{BB962C8B-B14F-4D97-AF65-F5344CB8AC3E}">
        <p14:creationId xmlns="" xmlns:p14="http://schemas.microsoft.com/office/powerpoint/2010/main" val="48861522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standard dev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988840"/>
            <a:ext cx="4248472" cy="31078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11560" y="683985"/>
            <a:ext cx="65323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When the sample size is more than 30</a:t>
            </a:r>
          </a:p>
        </p:txBody>
      </p:sp>
    </p:spTree>
    <p:extLst>
      <p:ext uri="{BB962C8B-B14F-4D97-AF65-F5344CB8AC3E}">
        <p14:creationId xmlns="" xmlns:p14="http://schemas.microsoft.com/office/powerpoint/2010/main" val="3294736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/>
              <a:t>Presentation of Statistical Data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IN" dirty="0"/>
              <a:t>Statistical data, once collected, must be </a:t>
            </a:r>
            <a:r>
              <a:rPr lang="en-IN" dirty="0" smtClean="0"/>
              <a:t>arranged purposively</a:t>
            </a:r>
            <a:r>
              <a:rPr lang="en-IN" dirty="0"/>
              <a:t>, in order to bring out the important </a:t>
            </a:r>
            <a:r>
              <a:rPr lang="en-IN" dirty="0" smtClean="0"/>
              <a:t>points clearly </a:t>
            </a:r>
            <a:r>
              <a:rPr lang="en-IN" dirty="0"/>
              <a:t>and </a:t>
            </a:r>
            <a:r>
              <a:rPr lang="en-IN" dirty="0" smtClean="0"/>
              <a:t>strikingly. Therefore </a:t>
            </a:r>
            <a:r>
              <a:rPr lang="en-IN" dirty="0"/>
              <a:t>the manner in </a:t>
            </a:r>
            <a:r>
              <a:rPr lang="en-IN" dirty="0" smtClean="0"/>
              <a:t>which statistical </a:t>
            </a:r>
            <a:r>
              <a:rPr lang="en-IN" dirty="0"/>
              <a:t>data is presented is of utmost importance. </a:t>
            </a:r>
            <a:r>
              <a:rPr lang="en-IN" dirty="0" smtClean="0"/>
              <a:t>There are </a:t>
            </a:r>
            <a:r>
              <a:rPr lang="en-IN" dirty="0"/>
              <a:t>several methods of presenting </a:t>
            </a:r>
            <a:r>
              <a:rPr lang="en-IN" dirty="0" smtClean="0"/>
              <a:t>data- tables</a:t>
            </a:r>
            <a:r>
              <a:rPr lang="en-IN" dirty="0"/>
              <a:t>, </a:t>
            </a:r>
            <a:r>
              <a:rPr lang="en-IN" dirty="0" smtClean="0"/>
              <a:t>charts, diagrams</a:t>
            </a:r>
            <a:r>
              <a:rPr lang="en-IN" dirty="0"/>
              <a:t>, graphs, pictures and special curves.</a:t>
            </a:r>
            <a:endParaRPr lang="en-IN" dirty="0" smtClean="0"/>
          </a:p>
        </p:txBody>
      </p:sp>
    </p:spTree>
    <p:extLst>
      <p:ext uri="{BB962C8B-B14F-4D97-AF65-F5344CB8AC3E}">
        <p14:creationId xmlns="" xmlns:p14="http://schemas.microsoft.com/office/powerpoint/2010/main" val="249494336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Image result for standard devi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4176464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5576" y="1032537"/>
            <a:ext cx="62652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200" dirty="0"/>
              <a:t>When the sample size is </a:t>
            </a:r>
            <a:r>
              <a:rPr lang="en-IN" sz="3200" dirty="0" smtClean="0"/>
              <a:t>less </a:t>
            </a:r>
            <a:r>
              <a:rPr lang="en-IN" sz="3200" dirty="0"/>
              <a:t>than 30</a:t>
            </a:r>
          </a:p>
        </p:txBody>
      </p:sp>
    </p:spTree>
    <p:extLst>
      <p:ext uri="{BB962C8B-B14F-4D97-AF65-F5344CB8AC3E}">
        <p14:creationId xmlns="" xmlns:p14="http://schemas.microsoft.com/office/powerpoint/2010/main" val="237992961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NORMAL DISTRIBUTION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640960" cy="5760640"/>
          </a:xfrm>
        </p:spPr>
        <p:txBody>
          <a:bodyPr>
            <a:normAutofit fontScale="85000" lnSpcReduction="20000"/>
          </a:bodyPr>
          <a:lstStyle/>
          <a:p>
            <a:r>
              <a:rPr lang="en-IN" sz="3300" dirty="0"/>
              <a:t>The normal distribution or 'normal curve' is an </a:t>
            </a:r>
            <a:r>
              <a:rPr lang="en-IN" sz="3300" dirty="0" smtClean="0"/>
              <a:t>important concept </a:t>
            </a:r>
            <a:r>
              <a:rPr lang="en-IN" sz="3300" dirty="0"/>
              <a:t>in statistical </a:t>
            </a:r>
            <a:r>
              <a:rPr lang="en-IN" sz="3300" dirty="0" smtClean="0"/>
              <a:t>theory.</a:t>
            </a:r>
          </a:p>
          <a:p>
            <a:r>
              <a:rPr lang="en-IN" sz="3300" dirty="0" smtClean="0"/>
              <a:t>The</a:t>
            </a:r>
            <a:r>
              <a:rPr lang="en-IN" sz="3300" dirty="0"/>
              <a:t> </a:t>
            </a:r>
            <a:r>
              <a:rPr lang="en-IN" sz="3300" dirty="0" smtClean="0"/>
              <a:t>shape </a:t>
            </a:r>
            <a:r>
              <a:rPr lang="en-IN" sz="3300" dirty="0"/>
              <a:t>of the curve will depend upon the mean and </a:t>
            </a:r>
            <a:r>
              <a:rPr lang="en-IN" sz="3300" dirty="0" smtClean="0"/>
              <a:t>standard deviation </a:t>
            </a:r>
            <a:r>
              <a:rPr lang="en-IN" sz="3300" dirty="0"/>
              <a:t>which in turn will depend upon the number </a:t>
            </a:r>
            <a:r>
              <a:rPr lang="en-IN" sz="3300" dirty="0" smtClean="0"/>
              <a:t>and nature </a:t>
            </a:r>
            <a:r>
              <a:rPr lang="en-IN" sz="3300" dirty="0"/>
              <a:t>of observations</a:t>
            </a:r>
            <a:r>
              <a:rPr lang="en-IN" sz="3300" dirty="0" smtClean="0"/>
              <a:t>.</a:t>
            </a:r>
          </a:p>
          <a:p>
            <a:r>
              <a:rPr lang="en-IN" sz="3300" dirty="0"/>
              <a:t>It is useful to note at this stage that in a normal curve</a:t>
            </a:r>
          </a:p>
          <a:p>
            <a:pPr marL="0" indent="0">
              <a:buNone/>
            </a:pPr>
            <a:r>
              <a:rPr lang="en-IN" sz="3300" dirty="0" smtClean="0"/>
              <a:t>(a</a:t>
            </a:r>
            <a:r>
              <a:rPr lang="en-IN" sz="3300" dirty="0"/>
              <a:t>). the area between one standard deviation </a:t>
            </a:r>
            <a:r>
              <a:rPr lang="en-IN" sz="3300" dirty="0" smtClean="0"/>
              <a:t>on either </a:t>
            </a:r>
            <a:r>
              <a:rPr lang="en-IN" sz="3300" dirty="0"/>
              <a:t>side of the </a:t>
            </a:r>
            <a:r>
              <a:rPr lang="en-IN" sz="3300" dirty="0" smtClean="0"/>
              <a:t>mean ( </a:t>
            </a:r>
            <a:r>
              <a:rPr lang="en-IN" sz="3300" dirty="0"/>
              <a:t>x ± 1 </a:t>
            </a:r>
            <a:r>
              <a:rPr lang="en-IN" sz="3300" dirty="0" smtClean="0"/>
              <a:t>S.D </a:t>
            </a:r>
            <a:r>
              <a:rPr lang="en-IN" sz="3300" dirty="0"/>
              <a:t>) will include </a:t>
            </a:r>
            <a:r>
              <a:rPr lang="en-IN" sz="3300" dirty="0" smtClean="0"/>
              <a:t>approximately 68 </a:t>
            </a:r>
            <a:r>
              <a:rPr lang="en-IN" sz="3300" dirty="0"/>
              <a:t>per cent of the values in the distribution, </a:t>
            </a:r>
            <a:endParaRPr lang="en-IN" sz="3300" dirty="0" smtClean="0"/>
          </a:p>
          <a:p>
            <a:pPr marL="0" indent="0">
              <a:buNone/>
            </a:pPr>
            <a:r>
              <a:rPr lang="en-IN" sz="3300" dirty="0" smtClean="0"/>
              <a:t>(</a:t>
            </a:r>
            <a:r>
              <a:rPr lang="en-IN" sz="3300" dirty="0"/>
              <a:t>b) the </a:t>
            </a:r>
            <a:r>
              <a:rPr lang="en-IN" sz="3300" dirty="0" smtClean="0"/>
              <a:t>area between </a:t>
            </a:r>
            <a:r>
              <a:rPr lang="en-IN" sz="3300" dirty="0"/>
              <a:t>two standard deviations on either side of the </a:t>
            </a:r>
            <a:r>
              <a:rPr lang="en-IN" sz="3300" dirty="0" smtClean="0"/>
              <a:t>mean ( </a:t>
            </a:r>
            <a:r>
              <a:rPr lang="en-IN" sz="3300" dirty="0"/>
              <a:t>x ± 2 </a:t>
            </a:r>
            <a:r>
              <a:rPr lang="en-IN" sz="3300" dirty="0" smtClean="0"/>
              <a:t>S.D </a:t>
            </a:r>
            <a:r>
              <a:rPr lang="en-IN" sz="3300" dirty="0"/>
              <a:t>) will cover most of the values, i.e., </a:t>
            </a:r>
            <a:r>
              <a:rPr lang="en-IN" sz="3300" dirty="0" smtClean="0"/>
              <a:t>approximately 95 </a:t>
            </a:r>
            <a:r>
              <a:rPr lang="en-IN" sz="3300" dirty="0"/>
              <a:t>per cent of the values, and </a:t>
            </a:r>
            <a:endParaRPr lang="en-IN" sz="3300" dirty="0" smtClean="0"/>
          </a:p>
          <a:p>
            <a:pPr marL="0" indent="0">
              <a:buNone/>
            </a:pPr>
            <a:r>
              <a:rPr lang="en-IN" sz="3300" dirty="0" smtClean="0"/>
              <a:t>(</a:t>
            </a:r>
            <a:r>
              <a:rPr lang="en-IN" sz="3300" dirty="0"/>
              <a:t>c) the area </a:t>
            </a:r>
            <a:r>
              <a:rPr lang="en-IN" sz="3300" dirty="0" smtClean="0"/>
              <a:t>between ( </a:t>
            </a:r>
            <a:r>
              <a:rPr lang="en-IN" sz="3300" dirty="0"/>
              <a:t>x ± 3 </a:t>
            </a:r>
            <a:r>
              <a:rPr lang="en-IN" sz="3300" dirty="0" smtClean="0"/>
              <a:t>S.D </a:t>
            </a:r>
            <a:r>
              <a:rPr lang="en-IN" sz="3300" dirty="0"/>
              <a:t>) will include 99. 7 per cent of the values. </a:t>
            </a:r>
            <a:r>
              <a:rPr lang="en-IN" sz="3300" dirty="0" smtClean="0"/>
              <a:t>These limits </a:t>
            </a:r>
            <a:r>
              <a:rPr lang="en-IN" sz="3300" dirty="0"/>
              <a:t>on either side of the mean are called "</a:t>
            </a:r>
            <a:r>
              <a:rPr lang="en-IN" sz="3300" dirty="0" smtClean="0"/>
              <a:t>confidence limits</a:t>
            </a:r>
            <a:r>
              <a:rPr lang="en-IN" dirty="0"/>
              <a:t>"</a:t>
            </a:r>
          </a:p>
        </p:txBody>
      </p:sp>
    </p:spTree>
    <p:extLst>
      <p:ext uri="{BB962C8B-B14F-4D97-AF65-F5344CB8AC3E}">
        <p14:creationId xmlns="" xmlns:p14="http://schemas.microsoft.com/office/powerpoint/2010/main" val="2268474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normal curv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24744"/>
            <a:ext cx="8496944" cy="54726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87385" y="98867"/>
            <a:ext cx="36193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smtClean="0"/>
              <a:t>NORMAL CURVE</a:t>
            </a:r>
            <a:endParaRPr lang="en-IN" sz="4000" dirty="0"/>
          </a:p>
        </p:txBody>
      </p:sp>
    </p:spTree>
    <p:extLst>
      <p:ext uri="{BB962C8B-B14F-4D97-AF65-F5344CB8AC3E}">
        <p14:creationId xmlns="" xmlns:p14="http://schemas.microsoft.com/office/powerpoint/2010/main" val="8441813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tandard normal curv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404664"/>
            <a:ext cx="8512497" cy="59046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078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ampli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Image result for sampli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4" name="AutoShape 6" descr="Image result for samplin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465138"/>
            <a:ext cx="7856041" cy="59161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3171174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process of selecting a representative part from the whole is called Sampling.</a:t>
            </a:r>
          </a:p>
          <a:p>
            <a:r>
              <a:rPr lang="en-US" dirty="0" smtClean="0"/>
              <a:t>The whole from which the sample is drawn is called Population</a:t>
            </a:r>
          </a:p>
          <a:p>
            <a:r>
              <a:rPr lang="en-US" dirty="0" smtClean="0"/>
              <a:t>The whole may be finite or infinite. So it is denoted as Universe</a:t>
            </a:r>
            <a:endParaRPr lang="en-US" dirty="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FRAME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/>
              <a:t>A sampling frame is a listing of </a:t>
            </a:r>
            <a:r>
              <a:rPr lang="en-IN" dirty="0" smtClean="0"/>
              <a:t>the members </a:t>
            </a:r>
            <a:r>
              <a:rPr lang="en-IN" dirty="0"/>
              <a:t>of the universe from which the sample is to </a:t>
            </a:r>
            <a:r>
              <a:rPr lang="en-IN" dirty="0" smtClean="0"/>
              <a:t>be drawn</a:t>
            </a:r>
            <a:r>
              <a:rPr lang="en-IN" dirty="0"/>
              <a:t>. The accuracy and completeness of </a:t>
            </a:r>
            <a:r>
              <a:rPr lang="en-IN"/>
              <a:t>the </a:t>
            </a:r>
            <a:r>
              <a:rPr lang="en-IN" smtClean="0"/>
              <a:t>sampling frame </a:t>
            </a:r>
            <a:r>
              <a:rPr lang="en-IN" dirty="0"/>
              <a:t>influences the quality of the sample drawn from it.</a:t>
            </a:r>
          </a:p>
        </p:txBody>
      </p:sp>
    </p:spTree>
    <p:extLst>
      <p:ext uri="{BB962C8B-B14F-4D97-AF65-F5344CB8AC3E}">
        <p14:creationId xmlns="" xmlns:p14="http://schemas.microsoft.com/office/powerpoint/2010/main" val="59278160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Random Sampling</a:t>
            </a:r>
          </a:p>
          <a:p>
            <a:r>
              <a:rPr lang="en-US" dirty="0" smtClean="0"/>
              <a:t>Systematic Random sampling</a:t>
            </a:r>
          </a:p>
          <a:p>
            <a:r>
              <a:rPr lang="en-US" dirty="0" smtClean="0"/>
              <a:t>Stratified Random Sampling</a:t>
            </a:r>
            <a:endParaRPr lang="en-US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ERRORS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Sampling Errors</a:t>
            </a:r>
          </a:p>
          <a:p>
            <a:pPr>
              <a:buNone/>
            </a:pPr>
            <a:r>
              <a:rPr lang="en-US" dirty="0" smtClean="0"/>
              <a:t> 		The variation in the result of one sample to another is Sampling Error. It is inherent to the sampling procedure.</a:t>
            </a:r>
          </a:p>
          <a:p>
            <a:r>
              <a:rPr lang="en-US" dirty="0" smtClean="0"/>
              <a:t>Factors that influence the Sampling Error 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Size of the sample</a:t>
            </a:r>
          </a:p>
          <a:p>
            <a:pPr marL="514350" indent="-514350">
              <a:buFont typeface="+mj-lt"/>
              <a:buAutoNum type="alphaLcParenR"/>
            </a:pPr>
            <a:r>
              <a:rPr lang="en-US" dirty="0" smtClean="0"/>
              <a:t>Natural variability of the individual reading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 Sampling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Errors may occur due to inadequately calibrated instruments, due to observer variation as well as due to incomplete coverage in examining the subjects selected and conceptual errors.</a:t>
            </a:r>
          </a:p>
          <a:p>
            <a:r>
              <a:rPr lang="en-US" dirty="0" smtClean="0"/>
              <a:t>These are often more important than sampling errors.</a:t>
            </a:r>
            <a:endParaRPr 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TABULATION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N" dirty="0"/>
              <a:t>Tables are devices for presenting data simply from </a:t>
            </a:r>
            <a:r>
              <a:rPr lang="en-IN" dirty="0" smtClean="0"/>
              <a:t>masses of </a:t>
            </a:r>
            <a:r>
              <a:rPr lang="en-IN" dirty="0"/>
              <a:t>statistical data. Tabulation is the first step before the </a:t>
            </a:r>
            <a:r>
              <a:rPr lang="en-IN" dirty="0" smtClean="0"/>
              <a:t>data is </a:t>
            </a:r>
            <a:r>
              <a:rPr lang="en-IN" dirty="0"/>
              <a:t>used for analysis or interpretation. A table can be </a:t>
            </a:r>
            <a:r>
              <a:rPr lang="en-IN" dirty="0" smtClean="0"/>
              <a:t>simple or </a:t>
            </a:r>
            <a:r>
              <a:rPr lang="en-IN" dirty="0"/>
              <a:t>complex, depending upon the number or measurement </a:t>
            </a:r>
            <a:r>
              <a:rPr lang="en-IN" dirty="0" smtClean="0"/>
              <a:t>of a </a:t>
            </a:r>
            <a:r>
              <a:rPr lang="en-IN" dirty="0"/>
              <a:t>single set or multiple sets of items.</a:t>
            </a:r>
          </a:p>
        </p:txBody>
      </p:sp>
    </p:spTree>
    <p:extLst>
      <p:ext uri="{BB962C8B-B14F-4D97-AF65-F5344CB8AC3E}">
        <p14:creationId xmlns="" xmlns:p14="http://schemas.microsoft.com/office/powerpoint/2010/main" val="23548738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Error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S. E is defined as the Standard deviation of repeated sample means or proportions taken from same population.</a:t>
            </a:r>
          </a:p>
          <a:p>
            <a:r>
              <a:rPr lang="en-US" dirty="0" smtClean="0"/>
              <a:t>It is a very effective standard deviation which is close to the true value of the population.</a:t>
            </a:r>
          </a:p>
          <a:p>
            <a:r>
              <a:rPr lang="en-US" dirty="0" smtClean="0"/>
              <a:t>It is the fundamental tool used in Statistics for estimation  and tests of significance.</a:t>
            </a:r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Test of Significance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Standard Error of the Mean</a:t>
            </a:r>
          </a:p>
          <a:p>
            <a:r>
              <a:rPr lang="en-US" dirty="0" smtClean="0"/>
              <a:t>Standard Error of Proportion</a:t>
            </a:r>
          </a:p>
          <a:p>
            <a:r>
              <a:rPr lang="en-US" dirty="0" smtClean="0"/>
              <a:t>Standard Error of Difference</a:t>
            </a:r>
          </a:p>
          <a:p>
            <a:r>
              <a:rPr lang="en-US" dirty="0" smtClean="0"/>
              <a:t>Standard Error of Difference between two Proportions.</a:t>
            </a:r>
            <a:endParaRPr lang="en-US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standard error of mean form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828800"/>
            <a:ext cx="73152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905000" y="533400"/>
            <a:ext cx="4993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STANDARD ERROR OF THE MEAN</a:t>
            </a:r>
            <a:endParaRPr lang="en-US" sz="2800" dirty="0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Image result for standard error of proportion form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752600"/>
            <a:ext cx="7924800" cy="47244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676400" y="533400"/>
            <a:ext cx="53833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STANDARD ERROR OF PROPORTION</a:t>
            </a:r>
            <a:endParaRPr lang="en-US" sz="2800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Image result for formula for standard error of differences between mea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905000"/>
            <a:ext cx="7162800" cy="4495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457200"/>
            <a:ext cx="93028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STANDARD ERROR OF DIFFERENCE BETWEEN 2 MEANS</a:t>
            </a:r>
            <a:endParaRPr lang="en-US" sz="3200" dirty="0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Image result for formula for standard error of differences between PROPORTION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600200"/>
            <a:ext cx="7848600" cy="4800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0" y="381000"/>
            <a:ext cx="91055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STANDARD  ERROR  OF DIFFERENCE BETWEEN PROPORTIONS</a:t>
            </a:r>
            <a:endParaRPr lang="en-US" sz="2800"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362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685800"/>
            <a:ext cx="8686800" cy="5943600"/>
          </a:xfrm>
        </p:spPr>
        <p:txBody>
          <a:bodyPr/>
          <a:lstStyle/>
          <a:p>
            <a:r>
              <a:rPr lang="en-US" dirty="0" smtClean="0"/>
              <a:t>HYPOTHESIS-</a:t>
            </a:r>
          </a:p>
          <a:p>
            <a:pPr>
              <a:buNone/>
            </a:pPr>
            <a:r>
              <a:rPr lang="en-US" dirty="0" smtClean="0"/>
              <a:t>		sort of prediction or anticipated happening</a:t>
            </a:r>
          </a:p>
          <a:p>
            <a:r>
              <a:rPr lang="en-US" dirty="0" smtClean="0"/>
              <a:t>SIGNIFICANCE</a:t>
            </a:r>
          </a:p>
          <a:p>
            <a:pPr>
              <a:buNone/>
            </a:pPr>
            <a:r>
              <a:rPr lang="en-US" dirty="0" smtClean="0"/>
              <a:t>		stage of doubt or research question</a:t>
            </a:r>
            <a:endParaRPr lang="en-US" dirty="0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CHI- SQUARE TEST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r>
              <a:rPr lang="en-US" dirty="0" smtClean="0"/>
              <a:t>An alternate method of testing the significance of difference between two proportions.</a:t>
            </a:r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  <p:pic>
        <p:nvPicPr>
          <p:cNvPr id="74754" name="Picture 2" descr="Image result for chi square formul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352800"/>
            <a:ext cx="4667250" cy="2628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Testing the significance of difference between 2 proportions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Test the Null Hypothesis</a:t>
            </a:r>
          </a:p>
          <a:p>
            <a:r>
              <a:rPr lang="en-US" dirty="0" smtClean="0"/>
              <a:t>Applying Chi- square test</a:t>
            </a:r>
          </a:p>
          <a:p>
            <a:r>
              <a:rPr lang="en-US" dirty="0" smtClean="0"/>
              <a:t>Finding the Degree of freedom</a:t>
            </a:r>
          </a:p>
          <a:p>
            <a:r>
              <a:rPr lang="en-US" dirty="0" smtClean="0"/>
              <a:t>Probability Tables</a:t>
            </a:r>
            <a:endParaRPr lang="en-US" dirty="0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Image result for coefficient of correlation"/>
          <p:cNvPicPr>
            <a:picLocks noChangeAspect="1" noChangeArrowheads="1"/>
          </p:cNvPicPr>
          <p:nvPr/>
        </p:nvPicPr>
        <p:blipFill>
          <a:blip r:embed="rId2"/>
          <a:srcRect b="23810"/>
          <a:stretch>
            <a:fillRect/>
          </a:stretch>
        </p:blipFill>
        <p:spPr bwMode="auto">
          <a:xfrm>
            <a:off x="228600" y="152400"/>
            <a:ext cx="8686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4822"/>
          </a:xfrm>
        </p:spPr>
        <p:txBody>
          <a:bodyPr>
            <a:normAutofit fontScale="90000"/>
          </a:bodyPr>
          <a:lstStyle/>
          <a:p>
            <a:r>
              <a:rPr lang="en-IN" dirty="0" smtClean="0"/>
              <a:t>General </a:t>
            </a:r>
            <a:r>
              <a:rPr lang="en-IN" dirty="0"/>
              <a:t>principles </a:t>
            </a:r>
            <a:r>
              <a:rPr lang="en-IN" dirty="0" smtClean="0"/>
              <a:t>in </a:t>
            </a:r>
            <a:r>
              <a:rPr lang="en-IN" dirty="0"/>
              <a:t>designing tables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980728"/>
            <a:ext cx="8784976" cy="5688632"/>
          </a:xfrm>
        </p:spPr>
        <p:txBody>
          <a:bodyPr>
            <a:normAutofit fontScale="85000" lnSpcReduction="20000"/>
          </a:bodyPr>
          <a:lstStyle/>
          <a:p>
            <a:pPr marL="514350" indent="-514350">
              <a:buAutoNum type="alphaLcParenBoth"/>
            </a:pPr>
            <a:r>
              <a:rPr lang="en-IN" dirty="0" smtClean="0"/>
              <a:t>The </a:t>
            </a:r>
            <a:r>
              <a:rPr lang="en-IN" dirty="0"/>
              <a:t>tables </a:t>
            </a:r>
            <a:r>
              <a:rPr lang="en-IN" dirty="0" smtClean="0"/>
              <a:t>should be </a:t>
            </a:r>
            <a:r>
              <a:rPr lang="en-IN" dirty="0"/>
              <a:t>numbered e.g., Table 1, Table 2, etc. </a:t>
            </a:r>
            <a:endParaRPr lang="en-IN" dirty="0" smtClean="0"/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b) A title must </a:t>
            </a:r>
            <a:r>
              <a:rPr lang="en-IN" dirty="0" smtClean="0"/>
              <a:t>be given </a:t>
            </a:r>
            <a:r>
              <a:rPr lang="en-IN" dirty="0"/>
              <a:t>to each table. The title must be brief and </a:t>
            </a:r>
            <a:r>
              <a:rPr lang="en-IN" dirty="0" smtClean="0"/>
              <a:t>self explanatory.</a:t>
            </a:r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c) The headings of columns or rows should </a:t>
            </a:r>
            <a:r>
              <a:rPr lang="en-IN" dirty="0" smtClean="0"/>
              <a:t>be clear </a:t>
            </a:r>
            <a:r>
              <a:rPr lang="en-IN" dirty="0"/>
              <a:t>and </a:t>
            </a:r>
            <a:r>
              <a:rPr lang="en-IN" dirty="0" smtClean="0"/>
              <a:t>concise.</a:t>
            </a:r>
          </a:p>
          <a:p>
            <a:pPr marL="0" indent="0">
              <a:buNone/>
            </a:pPr>
            <a:r>
              <a:rPr lang="en-IN" dirty="0" smtClean="0"/>
              <a:t>(d</a:t>
            </a:r>
            <a:r>
              <a:rPr lang="en-IN" dirty="0"/>
              <a:t>) The data must be presented </a:t>
            </a:r>
            <a:r>
              <a:rPr lang="en-IN" dirty="0" smtClean="0"/>
              <a:t>according to </a:t>
            </a:r>
            <a:r>
              <a:rPr lang="en-IN" dirty="0"/>
              <a:t>size </a:t>
            </a:r>
            <a:r>
              <a:rPr lang="en-IN" dirty="0" smtClean="0"/>
              <a:t>or importance</a:t>
            </a:r>
            <a:r>
              <a:rPr lang="en-IN" dirty="0"/>
              <a:t>; chronologically, alphabetically </a:t>
            </a:r>
            <a:r>
              <a:rPr lang="en-IN" dirty="0" smtClean="0"/>
              <a:t>or geographically,.</a:t>
            </a:r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e) If percentages or averages are to </a:t>
            </a:r>
            <a:r>
              <a:rPr lang="en-IN" dirty="0" smtClean="0"/>
              <a:t>be compared</a:t>
            </a:r>
            <a:r>
              <a:rPr lang="en-IN" dirty="0"/>
              <a:t>, they should be placed as close as </a:t>
            </a:r>
            <a:r>
              <a:rPr lang="en-IN" dirty="0" smtClean="0"/>
              <a:t>possible.</a:t>
            </a:r>
          </a:p>
          <a:p>
            <a:pPr marL="0" indent="0">
              <a:buNone/>
            </a:pPr>
            <a:r>
              <a:rPr lang="en-IN" dirty="0" smtClean="0"/>
              <a:t>(f</a:t>
            </a:r>
            <a:r>
              <a:rPr lang="en-IN" dirty="0"/>
              <a:t>) </a:t>
            </a:r>
            <a:r>
              <a:rPr lang="en-IN" dirty="0" smtClean="0"/>
              <a:t>No table </a:t>
            </a:r>
            <a:r>
              <a:rPr lang="en-IN" dirty="0"/>
              <a:t>should be too </a:t>
            </a:r>
            <a:r>
              <a:rPr lang="en-IN" dirty="0" smtClean="0"/>
              <a:t>large.</a:t>
            </a:r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g) Most people find a </a:t>
            </a:r>
            <a:r>
              <a:rPr lang="en-IN" dirty="0" smtClean="0"/>
              <a:t>vertical arrangement </a:t>
            </a:r>
            <a:r>
              <a:rPr lang="en-IN" dirty="0"/>
              <a:t>better than a horizontal one because, it </a:t>
            </a:r>
            <a:r>
              <a:rPr lang="en-IN" dirty="0" smtClean="0"/>
              <a:t>is easier </a:t>
            </a:r>
            <a:r>
              <a:rPr lang="en-IN" dirty="0"/>
              <a:t>to scan the data from top to bottom than from left </a:t>
            </a:r>
            <a:r>
              <a:rPr lang="en-IN" dirty="0" smtClean="0"/>
              <a:t>to right,.</a:t>
            </a:r>
          </a:p>
          <a:p>
            <a:pPr marL="0" indent="0">
              <a:buNone/>
            </a:pPr>
            <a:r>
              <a:rPr lang="en-IN" dirty="0" smtClean="0"/>
              <a:t>(</a:t>
            </a:r>
            <a:r>
              <a:rPr lang="en-IN" dirty="0"/>
              <a:t>h) Foot notes may be given, where </a:t>
            </a:r>
            <a:r>
              <a:rPr lang="en-IN" dirty="0" smtClean="0"/>
              <a:t>necessary, providing </a:t>
            </a:r>
            <a:r>
              <a:rPr lang="en-IN" dirty="0"/>
              <a:t>explanatory notes or additional information.</a:t>
            </a:r>
          </a:p>
        </p:txBody>
      </p:sp>
    </p:spTree>
    <p:extLst>
      <p:ext uri="{BB962C8B-B14F-4D97-AF65-F5344CB8AC3E}">
        <p14:creationId xmlns="" xmlns:p14="http://schemas.microsoft.com/office/powerpoint/2010/main" val="6674291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Image result for coefficient of correlati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1600200"/>
            <a:ext cx="5486400" cy="3276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743200" y="838200"/>
            <a:ext cx="1889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FORMULA</a:t>
            </a:r>
            <a:endParaRPr lang="en-US" sz="3200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REGRESSION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Regression means prediction</a:t>
            </a:r>
          </a:p>
          <a:p>
            <a:r>
              <a:rPr lang="en-US" dirty="0" smtClean="0"/>
              <a:t>In </a:t>
            </a:r>
            <a:r>
              <a:rPr lang="en-US" dirty="0" err="1" smtClean="0"/>
              <a:t>bivariate</a:t>
            </a:r>
            <a:r>
              <a:rPr lang="en-US" dirty="0" smtClean="0"/>
              <a:t> correlation, one variable may measurable and other may not. Then the prediction of unknown variable with mathematical relationship.</a:t>
            </a:r>
          </a:p>
          <a:p>
            <a:pPr>
              <a:buNone/>
            </a:pP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Image result for regression coefficient formula OF X AND Y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676400"/>
            <a:ext cx="6781800" cy="44196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914400" y="685800"/>
            <a:ext cx="7115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REGRESSION COEFFICIENT FORMULA</a:t>
            </a:r>
            <a:endParaRPr lang="en-US" sz="3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Simple Tables</a:t>
            </a:r>
          </a:p>
          <a:p>
            <a:r>
              <a:rPr lang="en-US" dirty="0" smtClean="0"/>
              <a:t>Frequency Distribution Table</a:t>
            </a:r>
            <a:endParaRPr lang="en-IN" dirty="0"/>
          </a:p>
        </p:txBody>
      </p:sp>
    </p:spTree>
    <p:extLst>
      <p:ext uri="{BB962C8B-B14F-4D97-AF65-F5344CB8AC3E}">
        <p14:creationId xmlns="" xmlns:p14="http://schemas.microsoft.com/office/powerpoint/2010/main" val="15399612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Image result for simple tables in statistic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sp>
        <p:nvSpPr>
          <p:cNvPr id="3" name="AutoShape 4" descr="Image result for simple tables in statistic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IN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6" y="692696"/>
            <a:ext cx="8504112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435060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n-US" dirty="0" smtClean="0"/>
              <a:t>Frequency Distribution Table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196752"/>
            <a:ext cx="8784976" cy="5472608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In a frequency distribution table, the data is first split </a:t>
            </a:r>
            <a:r>
              <a:rPr lang="en-IN" dirty="0" smtClean="0"/>
              <a:t>up into </a:t>
            </a:r>
            <a:r>
              <a:rPr lang="en-IN" dirty="0"/>
              <a:t>convenient groups (class intervals) and the number </a:t>
            </a:r>
            <a:r>
              <a:rPr lang="en-IN" dirty="0" smtClean="0"/>
              <a:t>of  items </a:t>
            </a:r>
            <a:r>
              <a:rPr lang="en-IN" dirty="0"/>
              <a:t>(frequency) which occur in each group is shown in </a:t>
            </a:r>
            <a:r>
              <a:rPr lang="en-IN" dirty="0" smtClean="0"/>
              <a:t>the adjacent </a:t>
            </a:r>
            <a:r>
              <a:rPr lang="en-IN" dirty="0"/>
              <a:t>column</a:t>
            </a:r>
            <a:r>
              <a:rPr lang="en-IN" dirty="0" smtClean="0"/>
              <a:t>.</a:t>
            </a:r>
          </a:p>
          <a:p>
            <a:r>
              <a:rPr lang="en-IN" dirty="0"/>
              <a:t>As a </a:t>
            </a:r>
            <a:r>
              <a:rPr lang="en-IN" dirty="0" smtClean="0"/>
              <a:t>practical rule</a:t>
            </a:r>
            <a:r>
              <a:rPr lang="en-IN" dirty="0"/>
              <a:t>, it might be stated that when there is large data, </a:t>
            </a:r>
            <a:r>
              <a:rPr lang="en-IN" dirty="0" smtClean="0"/>
              <a:t>a maximum </a:t>
            </a:r>
            <a:r>
              <a:rPr lang="en-IN" dirty="0"/>
              <a:t>of 20 groups, and when there is not much data, </a:t>
            </a:r>
            <a:r>
              <a:rPr lang="en-IN" dirty="0" smtClean="0"/>
              <a:t>a minimum </a:t>
            </a:r>
            <a:r>
              <a:rPr lang="en-IN" dirty="0"/>
              <a:t>of 5 groups, could be conveniently taken. </a:t>
            </a:r>
            <a:endParaRPr lang="en-IN" dirty="0" smtClean="0"/>
          </a:p>
          <a:p>
            <a:r>
              <a:rPr lang="en-IN" dirty="0" smtClean="0"/>
              <a:t>As </a:t>
            </a:r>
            <a:r>
              <a:rPr lang="en-IN" dirty="0"/>
              <a:t>far </a:t>
            </a:r>
            <a:r>
              <a:rPr lang="en-IN" dirty="0" smtClean="0"/>
              <a:t>as possible</a:t>
            </a:r>
            <a:r>
              <a:rPr lang="en-IN" dirty="0"/>
              <a:t>, the class intervals should be equal, so </a:t>
            </a:r>
            <a:r>
              <a:rPr lang="en-IN" dirty="0" smtClean="0"/>
              <a:t>that observations </a:t>
            </a:r>
            <a:r>
              <a:rPr lang="en-IN" dirty="0"/>
              <a:t>could be compared. </a:t>
            </a:r>
            <a:endParaRPr lang="en-IN" dirty="0" smtClean="0"/>
          </a:p>
          <a:p>
            <a:r>
              <a:rPr lang="en-IN" dirty="0" smtClean="0"/>
              <a:t>The </a:t>
            </a:r>
            <a:r>
              <a:rPr lang="en-IN" dirty="0"/>
              <a:t>merits of a </a:t>
            </a:r>
            <a:r>
              <a:rPr lang="en-IN" dirty="0" smtClean="0"/>
              <a:t>frequency distribution </a:t>
            </a:r>
            <a:r>
              <a:rPr lang="en-IN" dirty="0"/>
              <a:t>table are, that it shows at a glance how </a:t>
            </a:r>
            <a:r>
              <a:rPr lang="en-IN" dirty="0" smtClean="0"/>
              <a:t>many individual </a:t>
            </a:r>
            <a:r>
              <a:rPr lang="en-IN" dirty="0"/>
              <a:t>observations are in a group, and where the </a:t>
            </a:r>
            <a:r>
              <a:rPr lang="en-IN" dirty="0" smtClean="0"/>
              <a:t>main concentration </a:t>
            </a:r>
            <a:r>
              <a:rPr lang="en-IN" dirty="0"/>
              <a:t>lies. </a:t>
            </a:r>
            <a:endParaRPr lang="en-IN" dirty="0" smtClean="0"/>
          </a:p>
          <a:p>
            <a:r>
              <a:rPr lang="en-IN" dirty="0" smtClean="0"/>
              <a:t>It </a:t>
            </a:r>
            <a:r>
              <a:rPr lang="en-IN" dirty="0"/>
              <a:t>also shows the range, and the shape </a:t>
            </a:r>
            <a:r>
              <a:rPr lang="en-IN" dirty="0" smtClean="0"/>
              <a:t>of distribution</a:t>
            </a:r>
            <a:r>
              <a:rPr lang="en-IN" dirty="0"/>
              <a:t>. ·</a:t>
            </a:r>
          </a:p>
        </p:txBody>
      </p:sp>
    </p:spTree>
    <p:extLst>
      <p:ext uri="{BB962C8B-B14F-4D97-AF65-F5344CB8AC3E}">
        <p14:creationId xmlns="" xmlns:p14="http://schemas.microsoft.com/office/powerpoint/2010/main" val="28772671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2159</Words>
  <Application>Microsoft Office PowerPoint</Application>
  <PresentationFormat>On-screen Show (4:3)</PresentationFormat>
  <Paragraphs>176</Paragraphs>
  <Slides>62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62</vt:i4>
      </vt:variant>
    </vt:vector>
  </HeadingPairs>
  <TitlesOfParts>
    <vt:vector size="63" baseType="lpstr">
      <vt:lpstr>Office Theme</vt:lpstr>
      <vt:lpstr>ELEMENTARY STATISTICAL METHODS</vt:lpstr>
      <vt:lpstr>PRIMARY DATA</vt:lpstr>
      <vt:lpstr>SECONDARY DATA</vt:lpstr>
      <vt:lpstr>Presentation of Statistical Data</vt:lpstr>
      <vt:lpstr>TABULATION</vt:lpstr>
      <vt:lpstr>General principles in designing tables</vt:lpstr>
      <vt:lpstr>TYPES</vt:lpstr>
      <vt:lpstr>Slide 8</vt:lpstr>
      <vt:lpstr>Frequency Distribution Table</vt:lpstr>
      <vt:lpstr>Slide 10</vt:lpstr>
      <vt:lpstr>CHARTS AND DIAGRAMS</vt:lpstr>
      <vt:lpstr>Few remarks</vt:lpstr>
      <vt:lpstr>Bar charts</vt:lpstr>
      <vt:lpstr>SIMPLE BAR CHART</vt:lpstr>
      <vt:lpstr>Slide 15</vt:lpstr>
      <vt:lpstr>MULTIPLE BAR CHART</vt:lpstr>
      <vt:lpstr>COMPONENT BAR CHART </vt:lpstr>
      <vt:lpstr>HISTOGRAM</vt:lpstr>
      <vt:lpstr>Slide 19</vt:lpstr>
      <vt:lpstr>FREQUENCY POLYGON</vt:lpstr>
      <vt:lpstr>LINE DIAGRAM</vt:lpstr>
      <vt:lpstr>PIE CHART</vt:lpstr>
      <vt:lpstr>Slide 23</vt:lpstr>
      <vt:lpstr>PICTOGRAMS</vt:lpstr>
      <vt:lpstr>Slide 25</vt:lpstr>
      <vt:lpstr>STATISTICAL MAPS</vt:lpstr>
      <vt:lpstr>Slide 27</vt:lpstr>
      <vt:lpstr>STATISTICAL AVERAGES</vt:lpstr>
      <vt:lpstr>MEAN</vt:lpstr>
      <vt:lpstr>Slide 30</vt:lpstr>
      <vt:lpstr>MEDIAN</vt:lpstr>
      <vt:lpstr>MODE</vt:lpstr>
      <vt:lpstr>Slide 33</vt:lpstr>
      <vt:lpstr>MEASURES OF DISPERSION</vt:lpstr>
      <vt:lpstr>RANGE</vt:lpstr>
      <vt:lpstr>MEAN DEVIATION</vt:lpstr>
      <vt:lpstr>Slide 37</vt:lpstr>
      <vt:lpstr>The Standard Deviation</vt:lpstr>
      <vt:lpstr>Slide 39</vt:lpstr>
      <vt:lpstr>Slide 40</vt:lpstr>
      <vt:lpstr>NORMAL DISTRIBUTION</vt:lpstr>
      <vt:lpstr>Slide 42</vt:lpstr>
      <vt:lpstr>Slide 43</vt:lpstr>
      <vt:lpstr>Slide 44</vt:lpstr>
      <vt:lpstr>SAMPLING</vt:lpstr>
      <vt:lpstr>SAMPLING FRAME</vt:lpstr>
      <vt:lpstr>SAMPLING METHODS</vt:lpstr>
      <vt:lpstr>ERRORS</vt:lpstr>
      <vt:lpstr>Non- Sampling Error</vt:lpstr>
      <vt:lpstr>Standard Error</vt:lpstr>
      <vt:lpstr>Test of Significance</vt:lpstr>
      <vt:lpstr>Slide 52</vt:lpstr>
      <vt:lpstr>Slide 53</vt:lpstr>
      <vt:lpstr>Slide 54</vt:lpstr>
      <vt:lpstr>Slide 55</vt:lpstr>
      <vt:lpstr>Slide 56</vt:lpstr>
      <vt:lpstr>CHI- SQUARE TEST</vt:lpstr>
      <vt:lpstr>Testing the significance of difference between 2 proportions</vt:lpstr>
      <vt:lpstr>Slide 59</vt:lpstr>
      <vt:lpstr>Slide 60</vt:lpstr>
      <vt:lpstr>REGRESSION</vt:lpstr>
      <vt:lpstr>Slide 62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STATISTICAL MEASURES</dc:title>
  <dc:creator>Ajith</dc:creator>
  <cp:lastModifiedBy>Windows</cp:lastModifiedBy>
  <cp:revision>80</cp:revision>
  <dcterms:created xsi:type="dcterms:W3CDTF">2019-02-01T05:40:38Z</dcterms:created>
  <dcterms:modified xsi:type="dcterms:W3CDTF">2019-03-01T06:39:07Z</dcterms:modified>
</cp:coreProperties>
</file>